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66" r:id="rId2"/>
    <p:sldId id="258" r:id="rId3"/>
    <p:sldId id="449" r:id="rId4"/>
    <p:sldId id="451" r:id="rId5"/>
    <p:sldId id="453" r:id="rId6"/>
    <p:sldId id="455" r:id="rId7"/>
    <p:sldId id="464" r:id="rId8"/>
    <p:sldId id="465" r:id="rId9"/>
    <p:sldId id="454" r:id="rId10"/>
    <p:sldId id="466" r:id="rId11"/>
    <p:sldId id="467" r:id="rId12"/>
    <p:sldId id="468" r:id="rId13"/>
    <p:sldId id="456" r:id="rId14"/>
    <p:sldId id="450" r:id="rId15"/>
    <p:sldId id="259" r:id="rId16"/>
    <p:sldId id="459" r:id="rId17"/>
    <p:sldId id="460" r:id="rId18"/>
    <p:sldId id="461" r:id="rId19"/>
    <p:sldId id="462" r:id="rId20"/>
    <p:sldId id="463" r:id="rId21"/>
    <p:sldId id="264" r:id="rId22"/>
    <p:sldId id="446" r:id="rId23"/>
    <p:sldId id="444" r:id="rId24"/>
    <p:sldId id="452" r:id="rId25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7"/>
    </p:embeddedFont>
    <p:embeddedFont>
      <p:font typeface="D2Coding" panose="020B0609020101020101" pitchFamily="49" charset="-127"/>
      <p:regular r:id="rId28"/>
      <p:bold r:id="rId29"/>
    </p:embeddedFont>
    <p:embeddedFont>
      <p:font typeface="KoPub돋움체 Bold" panose="00000800000000000000" pitchFamily="2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>
        <p:scale>
          <a:sx n="75" d="100"/>
          <a:sy n="75" d="100"/>
        </p:scale>
        <p:origin x="200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burpsuite</a:t>
            </a:r>
            <a:r>
              <a:rPr lang="ko-KR" altLang="en-US" dirty="0"/>
              <a:t>를 사용해보았다면 알겠지만</a:t>
            </a:r>
            <a:r>
              <a:rPr lang="en-US" altLang="ko-KR" dirty="0"/>
              <a:t>, client side</a:t>
            </a:r>
            <a:r>
              <a:rPr lang="ko-KR" altLang="en-US" dirty="0"/>
              <a:t>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9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++</a:t>
            </a:r>
            <a:r>
              <a:rPr lang="ko-KR" altLang="en-US" dirty="0"/>
              <a:t>추가설명</a:t>
            </a:r>
            <a:endParaRPr lang="en-US" altLang="ko-KR" dirty="0"/>
          </a:p>
          <a:p>
            <a:r>
              <a:rPr lang="ko-KR" altLang="en-US" dirty="0"/>
              <a:t>여기서도 </a:t>
            </a:r>
            <a:r>
              <a:rPr lang="en-US" altLang="ko-KR" dirty="0"/>
              <a:t>whitelist blacklist </a:t>
            </a:r>
            <a:r>
              <a:rPr lang="ko-KR" altLang="en-US" dirty="0"/>
              <a:t>기법 둘 다 쓰는데</a:t>
            </a:r>
            <a:br>
              <a:rPr lang="en-US" altLang="ko-KR" dirty="0"/>
            </a:br>
            <a:r>
              <a:rPr lang="en-US" altLang="ko-KR" dirty="0"/>
              <a:t>whitelist</a:t>
            </a:r>
            <a:r>
              <a:rPr lang="ko-KR" altLang="en-US" dirty="0"/>
              <a:t>는 인터넷 서비스에서 발생하는 </a:t>
            </a:r>
            <a:r>
              <a:rPr lang="en-US" altLang="ko-KR" dirty="0"/>
              <a:t>'</a:t>
            </a:r>
            <a:r>
              <a:rPr lang="ko-KR" altLang="en-US" dirty="0"/>
              <a:t>일반적인</a:t>
            </a:r>
            <a:r>
              <a:rPr lang="en-US" altLang="ko-KR" dirty="0"/>
              <a:t>'  </a:t>
            </a:r>
            <a:r>
              <a:rPr lang="ko-KR" altLang="en-US" dirty="0"/>
              <a:t>요청들을 바탕으로 만들어져 안전하지만</a:t>
            </a:r>
            <a:r>
              <a:rPr lang="en-US" altLang="ko-KR" dirty="0"/>
              <a:t> </a:t>
            </a:r>
            <a:r>
              <a:rPr lang="ko-KR" altLang="en-US" dirty="0"/>
              <a:t>오탐지로 인한 정상적인 서비스에 장애가 발생하기도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실무에서는 </a:t>
            </a:r>
            <a:r>
              <a:rPr lang="en-US" altLang="ko-KR" dirty="0"/>
              <a:t>blacklist </a:t>
            </a:r>
            <a:r>
              <a:rPr lang="ko-KR" altLang="en-US" dirty="0"/>
              <a:t>기반을 사용하는 걸로 알고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WAF </a:t>
            </a:r>
            <a:r>
              <a:rPr lang="ko-KR" altLang="en-US" dirty="0"/>
              <a:t>예시로는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modsecurity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792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user data</a:t>
            </a:r>
            <a:r>
              <a:rPr lang="ko-KR" altLang="en-US" dirty="0"/>
              <a:t>가 </a:t>
            </a:r>
            <a:r>
              <a:rPr lang="en-US" altLang="ko-KR" dirty="0"/>
              <a:t>fetch</a:t>
            </a:r>
            <a:r>
              <a:rPr lang="ko-KR" altLang="en-US" dirty="0"/>
              <a:t>에 영향을 주면 안 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6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9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7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D94B2-987D-8097-B4E7-51AF3A89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7795E7-3C88-76F3-E277-734B37A9D1C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Insecure Direct Object Reference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0E4CF-7186-6B61-D056-23566565511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E707D6-1F0C-544D-54FB-4237BFCD2E3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150DBC-E262-2B83-E751-4F88665C72A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0A99B1-7AEE-E24E-CFAD-27EBA825E3D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user?id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=24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47147C-0051-B9CE-C612-71102658833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id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값만 조작하면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28F1D5-A1F6-2D92-4466-893472E3276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user?id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=0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7EB11-5156-D0AF-FC89-BC20215B382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다른 사람들의 프로필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26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AF5EE-F589-E424-BF7A-F3618A44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71AB1-0144-8039-BB91-4A84E21DB00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Insecure Direct Object Reference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DE655-9CFA-A75F-0254-C285759932B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08D37C-34B1-F410-ABFD-0494A0172C2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C994BF-1C47-871C-4C15-E75E02041E97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497151-B269-BC23-2767-D6FD8C0B742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왜 발생했을까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AB16C-F23E-09CA-726A-84F98CE884F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Broken Access Control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7D2A8D-80DE-3098-1060-44328D59645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세션 사용자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!=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리소스 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2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2A595-1B21-5A14-857A-FF01DC02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2E4E2-0387-AB71-59A9-6834B69737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Insecure Direct Object Reference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4330C-77C3-F2B7-7556-EB58C1E6CFA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Prevention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29BC48-434B-DCD5-762C-A78C0D4A740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357E23-EBF5-6EEA-812A-5ABFBA919CF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340000"/>
            <a:chExt cx="7884000" cy="307766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9C9AF62-1C4B-D228-4258-DF59F47D3F23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D65AA4-73A1-2C64-1434-47AF0FCD9692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리소스 접근시 권한 검증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58B500-A1E9-3CA6-BEED-9F6EEEDEB7A0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UUID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해시 활용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D1D990-ACD5-3158-2B5E-E3330C7C9146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최소 권한 원칙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(Principle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of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Cascadia Mono SemiBold" panose="020B0609020000020004" pitchFamily="49" charset="0"/>
                  </a:rPr>
                  <a:t>Least Privilege)</a:t>
                </a:r>
                <a:endPara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4621AA-648F-6337-3BD6-20016716D798}"/>
                </a:ext>
              </a:extLst>
            </p:cNvPr>
            <p:cNvSpPr txBox="1"/>
            <p:nvPr/>
          </p:nvSpPr>
          <p:spPr>
            <a:xfrm>
              <a:off x="1440000" y="504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사용하는데 최소한의 권한만 부여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54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A93B-CB6E-5D24-DB40-C2B73D521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8D189-C14B-7C05-0B2B-D7F0AC0C04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Side Note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2BB3D-622B-7E4C-5271-66FC7DD119E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Application Firewall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F76057-A4BB-31DE-815E-6658F69C4E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32BADC-1C87-B5FC-3C55-98F038B4286A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D5820-C4CE-07D1-4CD6-24A0A6B31B2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입력 값들을 필터링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15374F-3FA2-A8E7-DB72-A0726B2FE2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Known Exploit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기반으로 필터링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68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E2743-B252-F0F8-A8CC-C5F4670E4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192A9B-D282-C8FC-727D-B466A9B684F5}"/>
              </a:ext>
            </a:extLst>
          </p:cNvPr>
          <p:cNvSpPr txBox="1"/>
          <p:nvPr/>
        </p:nvSpPr>
        <p:spPr>
          <a:xfrm>
            <a:off x="1080000" y="3282891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Server-Side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CA1AD-7EE5-7BA8-65DD-B078C92A622A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내부망에서 요청의 변조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C0C6-91BE-2486-4F48-A1E11EE750E7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0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에만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port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열어둔다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백엔드는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exposed port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fetch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등으로 소통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7223-4870-6F21-63B9-EF8CAD6D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20073A-4252-7545-1CD0-2DE53609A5D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0E61-A6B3-EA70-1F6F-BFBA067853D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E12A9C-D273-E40F-D36C-18F86D1F987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DC641-D8DA-7A40-4FD3-8C49C20D5B0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 만들었다면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D747B-A6CC-9F66-3F9A-7AF2B9ACC26F}"/>
              </a:ext>
            </a:extLst>
          </p:cNvPr>
          <p:cNvSpPr/>
          <p:nvPr/>
        </p:nvSpPr>
        <p:spPr>
          <a:xfrm>
            <a:off x="4683318" y="2806810"/>
            <a:ext cx="4158532" cy="2385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슬라이드 노트에 적힌 거 말고 있을까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7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4CCE-3FB0-5346-A403-526AA58D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6F8A75-E8ED-D4E4-3FDF-BFADAE786B9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3B0AE-A65D-DAF8-D7E4-D91DEB96DDA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3C64CF-DEB6-F292-6225-4BFAD9B2A78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842000-8AAE-8249-6662-4576D747940F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2BFF38-83E4-D93A-37C0-4AAC0A450DF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curl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 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0102CC-8A89-C01A-F401-28729FE2400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SSRF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방지가 충분한가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C81600-5B05-17B0-6D35-8BFAB590561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누가봐도 위험하다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0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8406B-6E67-7F89-6648-5FE36F9A9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D8D10-72E7-0833-5924-41176856244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E8310-A842-F484-EA31-74A92B5B6B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46482-DCA0-E9EE-ADD1-E47AA6C4042D}"/>
              </a:ext>
            </a:extLst>
          </p:cNvPr>
          <p:cNvSpPr txBox="1"/>
          <p:nvPr/>
        </p:nvSpPr>
        <p:spPr>
          <a:xfrm>
            <a:off x="360000" y="6190223"/>
            <a:ext cx="510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없다면 직접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git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커밋 흔적으로 조사한다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341A2-3323-EEB3-F39B-CFB74451BE6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5BB884-907B-68B3-B3EB-5E3E97AC9B1A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6A4582-F84A-CCD9-0B6E-2A8718A598A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취약한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Filter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또는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Request Method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F2F1FB-3243-6127-345A-0C5E208642F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WA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사용한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library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취약점 존재 가능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013579-4791-3029-1BA5-00A0175A1F0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 details, Exploit DB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활용하여 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65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DFA1-0D48-E853-FBB9-4D3ECD35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9F1FF-9574-BC4D-F023-B81426B6F18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A5009-611A-8F59-D146-7C273ADCAB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TBD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4495C6-833C-AECC-4AA7-3928BCFD63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3CCAB-32BC-FF17-C600-B23AEADFBE82}"/>
              </a:ext>
            </a:extLst>
          </p:cNvPr>
          <p:cNvSpPr/>
          <p:nvPr/>
        </p:nvSpPr>
        <p:spPr>
          <a:xfrm>
            <a:off x="2576223" y="2703443"/>
            <a:ext cx="4659464" cy="2154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적당히 어려운거 하나 예시로 ㄱㄱ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9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tampering, IDOR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EEE4F-2C61-BA6F-1906-2444898A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F3EFA-E108-A074-3DA3-8DDA99AC95E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[web-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21566-EFC4-E221-EAC8-E779EA4124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dreamhack.io/wargame/challenges/75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32FB1A-DB65-4E92-6594-6226847E0CC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5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EE4A4-7381-17C1-4B97-A50B4FDB7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633AA-1F81-B5D9-511A-4AE5DACF8B8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F3C2C-6325-0D76-3734-CA109A4160B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8E991-F763-9663-C935-FB21C34A0C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EF17F-CBDF-20C1-62E4-E0FF7C40359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2818CF-AEE6-59D3-3DD8-D28132890F8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62A99-0D8B-BD21-33BA-883BA37CFB6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F24C3-D803-9B4B-40F0-DF024C7C21B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백엔드는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exposed port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609ADA-DFC1-08F0-5D93-D5E8DD16023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F52801-6CB8-50C1-8126-95A0FB8561C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355D4-FD7A-4735-8E1D-DF841313F43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D4152-1136-DD31-D894-9723D3A461C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D7BF07-9C34-6D44-E2AC-8E24F56B7733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45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F870-A5D1-EF8C-58CB-B2DFF02C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EF6FA-3E8A-EC48-9EEA-6BA4BE953D7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3E509-9DAE-61A0-32B0-12464BE9B83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A0462F-0388-447D-04BA-6D6BE131454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9C33D6-CE5F-FE10-A503-C244650E257F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771C67-B86D-1221-08F1-CFA7BBF6B0E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보낼 수 있는 요청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E9F4A3-520F-0602-244E-119EB146C01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curl, request,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burpsuite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9CF28-2B9F-C784-5BCD-3A00177B4C3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유저의 입력을 신뢰하지 말 것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16EFB3-4B51-5E69-0F64-7D0AE73B590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공격자가 충분히 변조할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71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7EF9C-D6E1-8746-FD1B-CC429DD1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BF6FEB-A99E-2311-525E-0401F0E63C6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3682A-368E-8A2E-7DAC-51F3981284F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 - Preview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2A7209-3CAF-A9BF-8AC7-18E4250500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32B27D-1726-5003-988D-491E3374A01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CDCD54-0E91-FE0E-EF66-17D115BE097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요청을 떠올리자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175B78-FCC1-AB3F-5B82-C6415940CB6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모든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부분을 변조할 수 있음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3CD57C-9871-EB67-E790-5A241B1ED36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Authorization Token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 그 대상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34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268F9-0DC4-19B7-DB90-3FEACAC9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1C4542-82E3-922F-7662-6FE4DA36AC7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85377-8AA8-C460-1EE2-3D12866B78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요청에 이상한 값을 넣자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8F62F7-1BF6-E7CB-5F14-01F1B9268F2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839B7B-F9D5-1EA9-25CF-96998993B6D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BC656E-98EF-DD9A-F8DE-AD918A78EE9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buy?price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=50000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6F347-A1B8-33A4-7F9F-319503D7363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측 로직을 신뢰한 상황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CAC7F-AF77-6D2E-5B9B-2ACD88EDE17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buy?price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=1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A9D18C-87FD-AC24-0532-E5E767E6001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원에 살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13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C3303-9062-F176-39E3-A794B523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F396A-CD82-921A-E270-702E04A8DD0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2B6A5-FD3F-1068-5FBD-FE259017F540}"/>
              </a:ext>
            </a:extLst>
          </p:cNvPr>
          <p:cNvSpPr txBox="1"/>
          <p:nvPr/>
        </p:nvSpPr>
        <p:spPr>
          <a:xfrm>
            <a:off x="899999" y="1546331"/>
            <a:ext cx="82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신뢰하면 어떻게 되나요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</a:p>
          <a:p>
            <a:pPr marL="342900" indent="-342900">
              <a:buAutoNum type="alphaUcPeriod"/>
            </a:pP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개인정보를 모두에게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opensource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제공할 수 있습니다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73F27-2E9E-B350-EC8D-17162662BAB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B5913-EBE7-87B1-3F74-1F10719D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9" y="2561994"/>
            <a:ext cx="5740842" cy="1873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2A674-4C6D-AFA4-A377-977705F0016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출처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SBS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4C291-3E97-966D-B8F4-175CFE9118A3}"/>
              </a:ext>
            </a:extLst>
          </p:cNvPr>
          <p:cNvSpPr txBox="1"/>
          <p:nvPr/>
        </p:nvSpPr>
        <p:spPr>
          <a:xfrm>
            <a:off x="3079478" y="465125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곧 배울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IDOR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39906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5152B-30A2-A62D-86C7-0E7820B29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08A31-083B-9D26-2E78-9C96B3CC7AA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AE280-DDDD-86B1-788F-80215A1CFB7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C14FB5-251F-33B2-AFFE-9BFE33E506E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B6C64-5D06-9D9F-F531-42ABBB28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915663"/>
            <a:ext cx="59245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6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E98A-4A32-672E-5057-E424067C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EE2249-E35A-DF02-DB1F-A0CDF915041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0C61E-F7BB-D02B-0F90-FA54DA6405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409485-5C89-F4BE-DFD0-C0C4DB6511C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6F497-E4AA-2F9A-D1AF-2722F7123055}"/>
              </a:ext>
            </a:extLst>
          </p:cNvPr>
          <p:cNvSpPr txBox="1"/>
          <p:nvPr/>
        </p:nvSpPr>
        <p:spPr>
          <a:xfrm>
            <a:off x="1260000" y="2340000"/>
            <a:ext cx="7883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[Request]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GET 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search?q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=&lt;script&gt;alert(1)&lt;/script&gt;</a:t>
            </a:r>
          </a:p>
          <a:p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[Response]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You searched for: &lt;script&gt;alert(1)&lt;/script&gt;</a:t>
            </a:r>
          </a:p>
          <a:p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XSS</a:t>
            </a:r>
            <a:endParaRPr lang="ko-KR" altLang="en-US" sz="2000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5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EFBE-497E-F4AA-AA67-E146C472B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43B6A-B5DB-2202-D4C0-4CD84B8B437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CACF2-CB29-E0D1-0769-C696E8E5FF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Prevention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4489F-0A51-E8D2-B8AD-9C6498D92A7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8360D3-4738-7C20-6D44-A7EA9DCBD52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34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6AA722-9845-2AF3-02CA-DFBF992DB3EC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정보는 조작이 어렵게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AE653-4460-B915-FB36-35C4726D3CEF}"/>
                </a:ext>
              </a:extLst>
            </p:cNvPr>
            <p:cNvSpPr txBox="1"/>
            <p:nvPr/>
          </p:nvSpPr>
          <p:spPr>
            <a:xfrm>
              <a:off x="1260000" y="34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검증절차를 추가하자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54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1607</TotalTime>
  <Words>591</Words>
  <Application>Microsoft Office PowerPoint</Application>
  <PresentationFormat>On-screen Show (4:3)</PresentationFormat>
  <Paragraphs>148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KoPub돋움체_Pro Bold</vt:lpstr>
      <vt:lpstr>Calibri Light</vt:lpstr>
      <vt:lpstr>맑은 고딕</vt:lpstr>
      <vt:lpstr>Times New Roman</vt:lpstr>
      <vt:lpstr>KoPub돋움체 Bold</vt:lpstr>
      <vt:lpstr>D2Coding</vt:lpstr>
      <vt:lpstr>Calibri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273</cp:revision>
  <dcterms:created xsi:type="dcterms:W3CDTF">2025-07-26T06:54:06Z</dcterms:created>
  <dcterms:modified xsi:type="dcterms:W3CDTF">2025-09-07T05:30:05Z</dcterms:modified>
</cp:coreProperties>
</file>